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notesMasterIdLst>
    <p:notesMasterId r:id="rId11"/>
  </p:notesMasterIdLst>
  <p:sldIdLst>
    <p:sldId id="256" r:id="rId2"/>
    <p:sldId id="261" r:id="rId3"/>
    <p:sldId id="258" r:id="rId4"/>
    <p:sldId id="262" r:id="rId5"/>
    <p:sldId id="263" r:id="rId6"/>
    <p:sldId id="264" r:id="rId7"/>
    <p:sldId id="265" r:id="rId8"/>
    <p:sldId id="266" r:id="rId9"/>
    <p:sldId id="26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3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E6DADC-4D26-4DAF-B009-0F67FB5C2949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7B1C5E-F51F-444B-B8A1-A53C93288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218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07BF8-8D05-4963-802C-B86E0E24E87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940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07BF8-8D05-4963-802C-B86E0E24E87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4181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07BF8-8D05-4963-802C-B86E0E24E87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7726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07BF8-8D05-4963-802C-B86E0E24E87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9435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07BF8-8D05-4963-802C-B86E0E24E87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9121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F07BF8-8D05-4963-802C-B86E0E24E87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497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4126727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207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802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878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7778673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12/30/2019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0329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12/30/2019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05012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12/30/2019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594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12/30/2019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244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smtClean="0"/>
              <a:t>12/30/2019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420926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smtClean="0"/>
              <a:t>12/30/2019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70690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12/30/2019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49935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385" y="2728540"/>
            <a:ext cx="8361229" cy="2098226"/>
          </a:xfrm>
        </p:spPr>
        <p:txBody>
          <a:bodyPr/>
          <a:lstStyle/>
          <a:p>
            <a:r>
              <a:rPr lang="en-US" dirty="0"/>
              <a:t>Chapter 6.4</a:t>
            </a:r>
            <a:br>
              <a:rPr lang="en-US" dirty="0"/>
            </a:br>
            <a:r>
              <a:rPr lang="en-US" dirty="0"/>
              <a:t>Factoring trinomials</a:t>
            </a:r>
          </a:p>
        </p:txBody>
      </p:sp>
    </p:spTree>
    <p:extLst>
      <p:ext uri="{BB962C8B-B14F-4D97-AF65-F5344CB8AC3E}">
        <p14:creationId xmlns:p14="http://schemas.microsoft.com/office/powerpoint/2010/main" val="228184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 CHART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70465061"/>
                  </p:ext>
                </p:extLst>
              </p:nvPr>
            </p:nvGraphicFramePr>
            <p:xfrm>
              <a:off x="2011166" y="2306782"/>
              <a:ext cx="8322068" cy="3836432"/>
            </p:xfrm>
            <a:graphic>
              <a:graphicData uri="http://schemas.openxmlformats.org/drawingml/2006/table">
                <a:tbl>
                  <a:tblPr firstRow="1" bandRow="1">
                    <a:tableStyleId>{E8034E78-7F5D-4C2E-B375-FC64B27BC917}</a:tableStyleId>
                  </a:tblPr>
                  <a:tblGrid>
                    <a:gridCol w="1114584">
                      <a:extLst>
                        <a:ext uri="{9D8B030D-6E8A-4147-A177-3AD203B41FA5}">
                          <a16:colId xmlns:a16="http://schemas.microsoft.com/office/drawing/2014/main" val="1174634256"/>
                        </a:ext>
                      </a:extLst>
                    </a:gridCol>
                    <a:gridCol w="2064447">
                      <a:extLst>
                        <a:ext uri="{9D8B030D-6E8A-4147-A177-3AD203B41FA5}">
                          <a16:colId xmlns:a16="http://schemas.microsoft.com/office/drawing/2014/main" val="1739168073"/>
                        </a:ext>
                      </a:extLst>
                    </a:gridCol>
                    <a:gridCol w="1926647">
                      <a:extLst>
                        <a:ext uri="{9D8B030D-6E8A-4147-A177-3AD203B41FA5}">
                          <a16:colId xmlns:a16="http://schemas.microsoft.com/office/drawing/2014/main" val="2084605477"/>
                        </a:ext>
                      </a:extLst>
                    </a:gridCol>
                    <a:gridCol w="1660156">
                      <a:extLst>
                        <a:ext uri="{9D8B030D-6E8A-4147-A177-3AD203B41FA5}">
                          <a16:colId xmlns:a16="http://schemas.microsoft.com/office/drawing/2014/main" val="285930401"/>
                        </a:ext>
                      </a:extLst>
                    </a:gridCol>
                    <a:gridCol w="1556234">
                      <a:extLst>
                        <a:ext uri="{9D8B030D-6E8A-4147-A177-3AD203B41FA5}">
                          <a16:colId xmlns:a16="http://schemas.microsoft.com/office/drawing/2014/main" val="3982376580"/>
                        </a:ext>
                      </a:extLst>
                    </a:gridCol>
                  </a:tblGrid>
                  <a:tr h="76222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40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600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3600" dirty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76810279"/>
                      </a:ext>
                    </a:extLst>
                  </a:tr>
                  <a:tr h="76222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40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40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oMath>
                            </m:oMathPara>
                          </a14:m>
                          <a:endParaRPr lang="en-US" sz="40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4000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oMath>
                            </m:oMathPara>
                          </a14:m>
                          <a:endParaRPr lang="en-US" sz="40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824612768"/>
                      </a:ext>
                    </a:extLst>
                  </a:tr>
                  <a:tr h="2311984">
                    <a:tc>
                      <a:txBody>
                        <a:bodyPr/>
                        <a:lstStyle/>
                        <a:p>
                          <a:endParaRPr lang="en-US" sz="320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2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Both Factors are </a:t>
                          </a:r>
                          <a14:m>
                            <m:oMath xmlns:m="http://schemas.openxmlformats.org/officeDocument/2006/math">
                              <m:r>
                                <a:rPr lang="en-US" sz="320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oMath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2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Both Factors are </a:t>
                          </a:r>
                          <a14:m>
                            <m:oMath xmlns:m="http://schemas.openxmlformats.org/officeDocument/2006/math">
                              <m:r>
                                <a:rPr lang="en-US" sz="3200" b="0" i="1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oMath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32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Bigger Factor is </a:t>
                          </a:r>
                          <a14:m>
                            <m:oMath xmlns:m="http://schemas.openxmlformats.org/officeDocument/2006/math">
                              <m:r>
                                <a:rPr lang="en-US" sz="320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oMath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32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Bigger Factor is </a:t>
                          </a:r>
                          <a14:m>
                            <m:oMath xmlns:m="http://schemas.openxmlformats.org/officeDocument/2006/math">
                              <m:r>
                                <a:rPr lang="en-US" sz="3200" b="0" i="0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oMath>
                          </a14:m>
                          <a:endParaRPr lang="en-US" sz="3200" dirty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40660095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70465061"/>
                  </p:ext>
                </p:extLst>
              </p:nvPr>
            </p:nvGraphicFramePr>
            <p:xfrm>
              <a:off x="2011166" y="2306782"/>
              <a:ext cx="8322068" cy="3836432"/>
            </p:xfrm>
            <a:graphic>
              <a:graphicData uri="http://schemas.openxmlformats.org/drawingml/2006/table">
                <a:tbl>
                  <a:tblPr firstRow="1" bandRow="1">
                    <a:tableStyleId>{E8034E78-7F5D-4C2E-B375-FC64B27BC917}</a:tableStyleId>
                  </a:tblPr>
                  <a:tblGrid>
                    <a:gridCol w="1114584">
                      <a:extLst>
                        <a:ext uri="{9D8B030D-6E8A-4147-A177-3AD203B41FA5}">
                          <a16:colId xmlns:a16="http://schemas.microsoft.com/office/drawing/2014/main" val="1174634256"/>
                        </a:ext>
                      </a:extLst>
                    </a:gridCol>
                    <a:gridCol w="2064447">
                      <a:extLst>
                        <a:ext uri="{9D8B030D-6E8A-4147-A177-3AD203B41FA5}">
                          <a16:colId xmlns:a16="http://schemas.microsoft.com/office/drawing/2014/main" val="1739168073"/>
                        </a:ext>
                      </a:extLst>
                    </a:gridCol>
                    <a:gridCol w="1926647">
                      <a:extLst>
                        <a:ext uri="{9D8B030D-6E8A-4147-A177-3AD203B41FA5}">
                          <a16:colId xmlns:a16="http://schemas.microsoft.com/office/drawing/2014/main" val="2084605477"/>
                        </a:ext>
                      </a:extLst>
                    </a:gridCol>
                    <a:gridCol w="1660156">
                      <a:extLst>
                        <a:ext uri="{9D8B030D-6E8A-4147-A177-3AD203B41FA5}">
                          <a16:colId xmlns:a16="http://schemas.microsoft.com/office/drawing/2014/main" val="285930401"/>
                        </a:ext>
                      </a:extLst>
                    </a:gridCol>
                    <a:gridCol w="1556234">
                      <a:extLst>
                        <a:ext uri="{9D8B030D-6E8A-4147-A177-3AD203B41FA5}">
                          <a16:colId xmlns:a16="http://schemas.microsoft.com/office/drawing/2014/main" val="3982376580"/>
                        </a:ext>
                      </a:extLst>
                    </a:gridCol>
                  </a:tblGrid>
                  <a:tr h="76222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dirty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8049" t="-12800" r="-80793" b="-405600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59091" t="-12800" r="-379" b="-405600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76810279"/>
                      </a:ext>
                    </a:extLst>
                  </a:tr>
                  <a:tr h="76222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4000" dirty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</a:rPr>
                            <a:t>B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4277" t="-112800" r="-249853" b="-3056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4984" t="-112800" r="-167192" b="-3056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8824" t="-112800" r="-94853" b="-3056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34375" t="-112800" r="-781" b="-3056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24612768"/>
                      </a:ext>
                    </a:extLst>
                  </a:tr>
                  <a:tr h="2311984">
                    <a:tc>
                      <a:txBody>
                        <a:bodyPr/>
                        <a:lstStyle/>
                        <a:p>
                          <a:endParaRPr lang="en-US" sz="320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54277" t="-70000" r="-249853" b="-5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64984" t="-70000" r="-167192" b="-5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8824" t="-70000" r="-94853" b="-5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434375" t="-70000" r="-781" b="-52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0660095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822341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039091" y="120394"/>
                <a:ext cx="10390909" cy="1492132"/>
              </a:xfrm>
            </p:spPr>
            <p:txBody>
              <a:bodyPr/>
              <a:lstStyle/>
              <a:p>
                <a:pPr algn="ctr">
                  <a:spcBef>
                    <a:spcPct val="50000"/>
                  </a:spcBef>
                </a:pPr>
                <a:r>
                  <a:rPr lang="en-US" b="0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SHORT CUT</a:t>
                </a:r>
                <a:br>
                  <a:rPr lang="en-US" b="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𝐴𝑥</m:t>
                          </m:r>
                        </m:e>
                        <m:sup>
                          <m:r>
                            <a:rPr lang="en-US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𝐵𝑥</m:t>
                      </m:r>
                      <m:r>
                        <a:rPr lang="en-US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b="0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039091" y="120394"/>
                <a:ext cx="10390909" cy="1492132"/>
              </a:xfrm>
              <a:blipFill>
                <a:blip r:embed="rId2"/>
                <a:stretch>
                  <a:fillRect t="-13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612526"/>
            <a:ext cx="10178322" cy="3593591"/>
          </a:xfrm>
        </p:spPr>
        <p:txBody>
          <a:bodyPr>
            <a:normAutofit lnSpcReduction="10000"/>
          </a:bodyPr>
          <a:lstStyle/>
          <a:p>
            <a:pPr marL="742950" indent="-742950">
              <a:buAutoNum type="arabicPeriod"/>
            </a:pP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two sets of parenthesis, </a:t>
            </a:r>
          </a:p>
          <a:p>
            <a:pPr marL="742950" indent="-742950">
              <a:buNone/>
            </a:pP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(      )(      ).  These will be the </a:t>
            </a:r>
            <a:r>
              <a:rPr lang="en-US" sz="4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factors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 trinomial.</a:t>
            </a:r>
          </a:p>
          <a:p>
            <a:pPr>
              <a:buNone/>
            </a:pP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Think of factors of </a:t>
            </a:r>
            <a:r>
              <a:rPr lang="en-US" sz="4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that add up to </a:t>
            </a:r>
            <a:r>
              <a:rPr lang="en-US" sz="4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(Use Chart for Signs)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349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2650083"/>
              </p:ext>
            </p:extLst>
          </p:nvPr>
        </p:nvGraphicFramePr>
        <p:xfrm>
          <a:off x="3822990" y="1226946"/>
          <a:ext cx="4792806" cy="14200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4" imgW="685800" imgH="203040" progId="Equation.3">
                  <p:embed/>
                </p:oleObj>
              </mc:Choice>
              <mc:Fallback>
                <p:oleObj name="Equation" r:id="rId4" imgW="685800" imgH="20304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2990" y="1226946"/>
                        <a:ext cx="4792806" cy="14200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01436" y="211283"/>
            <a:ext cx="5257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1</a:t>
            </a:r>
          </a:p>
        </p:txBody>
      </p:sp>
    </p:spTree>
    <p:extLst>
      <p:ext uri="{BB962C8B-B14F-4D97-AF65-F5344CB8AC3E}">
        <p14:creationId xmlns:p14="http://schemas.microsoft.com/office/powerpoint/2010/main" val="1570791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97526" y="232064"/>
            <a:ext cx="37926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2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7165192"/>
              </p:ext>
            </p:extLst>
          </p:nvPr>
        </p:nvGraphicFramePr>
        <p:xfrm>
          <a:off x="3806630" y="1302328"/>
          <a:ext cx="5200556" cy="12226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4" imgW="863280" imgH="203040" progId="Equation.3">
                  <p:embed/>
                </p:oleObj>
              </mc:Choice>
              <mc:Fallback>
                <p:oleObj name="Equation" r:id="rId4" imgW="863280" imgH="20304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6630" y="1302328"/>
                        <a:ext cx="5200556" cy="12226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37574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11827" y="346365"/>
            <a:ext cx="49148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3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6640150"/>
              </p:ext>
            </p:extLst>
          </p:nvPr>
        </p:nvGraphicFramePr>
        <p:xfrm>
          <a:off x="3680923" y="1362029"/>
          <a:ext cx="5576945" cy="119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4" imgW="748975" imgH="203112" progId="Equation.3">
                  <p:embed/>
                </p:oleObj>
              </mc:Choice>
              <mc:Fallback>
                <p:oleObj name="Equation" r:id="rId4" imgW="748975" imgH="203112" progId="Equation.3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0923" y="1362029"/>
                        <a:ext cx="5576945" cy="11941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1838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43001" y="429492"/>
            <a:ext cx="41459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4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86132"/>
              </p:ext>
            </p:extLst>
          </p:nvPr>
        </p:nvGraphicFramePr>
        <p:xfrm>
          <a:off x="3502195" y="1352822"/>
          <a:ext cx="5313049" cy="14166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4" imgW="761760" imgH="203040" progId="Equation.3">
                  <p:embed/>
                </p:oleObj>
              </mc:Choice>
              <mc:Fallback>
                <p:oleObj name="Equation" r:id="rId4" imgW="761760" imgH="20304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2195" y="1352822"/>
                        <a:ext cx="5313049" cy="14166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11180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63781" y="252846"/>
            <a:ext cx="52993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5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4031357"/>
              </p:ext>
            </p:extLst>
          </p:nvPr>
        </p:nvGraphicFramePr>
        <p:xfrm>
          <a:off x="3723962" y="1176176"/>
          <a:ext cx="4585592" cy="12226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4" imgW="761669" imgH="203112" progId="Equation.3">
                  <p:embed/>
                </p:oleObj>
              </mc:Choice>
              <mc:Fallback>
                <p:oleObj name="Equation" r:id="rId4" imgW="761669" imgH="203112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3962" y="1176176"/>
                        <a:ext cx="4585592" cy="12226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760898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19200" y="398320"/>
            <a:ext cx="46100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6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bject 2"/>
              <p:cNvSpPr txBox="1"/>
              <p:nvPr/>
            </p:nvSpPr>
            <p:spPr bwMode="auto">
              <a:xfrm>
                <a:off x="3665538" y="1322388"/>
                <a:ext cx="4616450" cy="1117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i="1" smtClean="0">
                              <a:solidFill>
                                <a:srgbClr val="0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solidFill>
                                <a:srgbClr val="0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5400" i="1">
                              <a:solidFill>
                                <a:srgbClr val="0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5400" i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5400" b="0" i="1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𝑎𝑏</m:t>
                      </m:r>
                      <m:r>
                        <a:rPr lang="en-US" sz="5400" i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5400" i="1" smtClean="0">
                              <a:solidFill>
                                <a:srgbClr val="0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solidFill>
                                <a:srgbClr val="0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sz="5400" b="0" i="1" smtClean="0">
                              <a:solidFill>
                                <a:srgbClr val="0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5400" b="0" i="1" smtClean="0">
                              <a:solidFill>
                                <a:srgbClr val="00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Object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65538" y="1322388"/>
                <a:ext cx="4616450" cy="11176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652696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66</TotalTime>
  <Words>100</Words>
  <Application>Microsoft Office PowerPoint</Application>
  <PresentationFormat>Widescreen</PresentationFormat>
  <Paragraphs>31</Paragraphs>
  <Slides>9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Cambria Math</vt:lpstr>
      <vt:lpstr>Franklin Gothic Book</vt:lpstr>
      <vt:lpstr>Crop</vt:lpstr>
      <vt:lpstr>Equation</vt:lpstr>
      <vt:lpstr>Chapter 6.4 Factoring trinomials</vt:lpstr>
      <vt:lpstr>SIGN CHART</vt:lpstr>
      <vt:lpstr>SHORT CUT 〖Ax〗^2+Bx+C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Factoring trinomials</dc:title>
  <dc:creator>Michael Kuniega</dc:creator>
  <cp:lastModifiedBy>Michael Kuniega</cp:lastModifiedBy>
  <cp:revision>6</cp:revision>
  <dcterms:created xsi:type="dcterms:W3CDTF">2017-04-23T22:35:11Z</dcterms:created>
  <dcterms:modified xsi:type="dcterms:W3CDTF">2019-12-30T18:20:52Z</dcterms:modified>
</cp:coreProperties>
</file>